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  <p:sldMasterId id="2147483669" r:id="rId6"/>
    <p:sldMasterId id="2147483725" r:id="rId7"/>
  </p:sldMasterIdLst>
  <p:notesMasterIdLst>
    <p:notesMasterId r:id="rId27"/>
  </p:notesMasterIdLst>
  <p:sldIdLst>
    <p:sldId id="295" r:id="rId8"/>
    <p:sldId id="5449" r:id="rId9"/>
    <p:sldId id="5450" r:id="rId10"/>
    <p:sldId id="5451" r:id="rId11"/>
    <p:sldId id="5469" r:id="rId12"/>
    <p:sldId id="5466" r:id="rId13"/>
    <p:sldId id="5423" r:id="rId14"/>
    <p:sldId id="5470" r:id="rId15"/>
    <p:sldId id="5471" r:id="rId16"/>
    <p:sldId id="5472" r:id="rId17"/>
    <p:sldId id="5474" r:id="rId18"/>
    <p:sldId id="5473" r:id="rId19"/>
    <p:sldId id="5475" r:id="rId20"/>
    <p:sldId id="5476" r:id="rId21"/>
    <p:sldId id="5477" r:id="rId22"/>
    <p:sldId id="5479" r:id="rId23"/>
    <p:sldId id="5480" r:id="rId24"/>
    <p:sldId id="5478" r:id="rId25"/>
    <p:sldId id="54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1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EDF30-2567-49CE-B91E-49AB0A57993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6AE09-AAA1-4AE0-BA7B-EBEBE3815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94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D8292F-1832-A54B-BC66-F665E68C8A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083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512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578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949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21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435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558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1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9753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40AE-540A-9F49-8973-60AF411EC3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42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40AE-540A-9F49-8973-60AF411EC3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96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40AE-540A-9F49-8973-60AF411EC3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5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40AE-540A-9F49-8973-60AF411EC3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48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5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5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069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745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F5F3-9503-48FF-B42A-9EF82E237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D9D35-CA02-4A73-9E22-8C1F4C3DA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A10D-0BFB-4031-B1AD-018D7970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78DF9-7C8E-487F-ADD4-E97C78C9E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384CE-141A-4614-B4D6-0C7A660D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90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A8241-0407-4F66-971C-987DBB70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47B280-ED4A-4A96-A64D-98DD987EE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B1DBF-D6AD-4CAF-9784-E4866E99F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CE601-3190-4741-BB72-D9C597B4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2F03E-6B53-425E-93F6-25464127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9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9B1BB1-990C-4A7F-A0C5-11118359DC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7C727-43D7-42B4-A65D-DF4738CF4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61E30-3DB5-4D65-85F8-2FFAAA17D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3AC33-2886-48AA-9140-946AEE3A2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6791B-FFD7-4E15-8EC1-DBACE6A2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19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736439" y="4021296"/>
            <a:ext cx="768389" cy="576105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1449892"/>
            <a:ext cx="10972800" cy="114300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28800" y="2694276"/>
            <a:ext cx="8534400" cy="1223675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UT_logo_RGB.eps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24" t="-7509" r="-4657" b="-14348"/>
          <a:stretch/>
        </p:blipFill>
        <p:spPr>
          <a:xfrm>
            <a:off x="4693920" y="4005072"/>
            <a:ext cx="2865120" cy="151790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901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Big Orange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9892"/>
            <a:ext cx="10972800" cy="1143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71747" y="4021295"/>
            <a:ext cx="2648507" cy="1327108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828800" y="2694276"/>
            <a:ext cx="8534400" cy="12236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17371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i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661212"/>
            <a:ext cx="12192000" cy="2196788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28800" y="215736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71747" y="5072195"/>
            <a:ext cx="2648507" cy="132710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0" y="396711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336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Minimal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25851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81625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UT_logo_RIGHT_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3941" y="6441968"/>
            <a:ext cx="1880492" cy="3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02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Your Cus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600461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600461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00461" y="274638"/>
            <a:ext cx="5591539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2236" y="4313729"/>
            <a:ext cx="3187993" cy="15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90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: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yresJosh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649" y="0"/>
            <a:ext cx="13827568" cy="686841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6085923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5923" y="274638"/>
            <a:ext cx="5591539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70577" y="4313729"/>
            <a:ext cx="3187993" cy="15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5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ag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79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85923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70577" y="4313729"/>
            <a:ext cx="3187993" cy="158975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85923" y="649288"/>
            <a:ext cx="5591539" cy="3160712"/>
          </a:xfrm>
        </p:spPr>
        <p:txBody>
          <a:bodyPr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4981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  <a:lvl2pPr>
              <a:defRPr>
                <a:solidFill>
                  <a:srgbClr val="3B3C3E"/>
                </a:solidFill>
              </a:defRPr>
            </a:lvl2pPr>
            <a:lvl3pPr>
              <a:defRPr>
                <a:solidFill>
                  <a:srgbClr val="3B3C3E"/>
                </a:solidFill>
              </a:defRPr>
            </a:lvl3pPr>
            <a:lvl4pPr>
              <a:defRPr>
                <a:solidFill>
                  <a:srgbClr val="3B3C3E"/>
                </a:solidFill>
              </a:defRPr>
            </a:lvl4pPr>
            <a:lvl5pPr>
              <a:defRPr>
                <a:solidFill>
                  <a:srgbClr val="3B3C3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51"/>
            <a:ext cx="1863817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73417" y="6356351"/>
            <a:ext cx="3860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34217" y="6356351"/>
            <a:ext cx="284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86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039CB-FF8C-4180-B197-1BA56B87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9160E-340B-4B85-9AB8-1B4ED3601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856E7-727B-4ADC-8812-51CF3632A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FAEF0-9665-4B60-A975-5FFABF73D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CDBD1-D8D9-4BEA-A1B5-B9A97FDE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65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Text Block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29555"/>
            <a:ext cx="10972800" cy="114300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 dirty="0"/>
              <a:t>“Click to edit Master title style”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864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0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Section Header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7979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29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038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933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96478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18420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32933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2432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2CE8-BD3C-4D9B-8F09-F426D40E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953F9-333A-4F68-B75C-91BC54040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B3FF8-9A35-495E-B185-6846B518E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63D50-4407-4F08-B568-46375990D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99738-A88D-4FD8-B8F0-DF62BC74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32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C7FCB-EFC5-49F9-9F51-BE9D578EA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3CCC7-2639-40CB-9CF1-5B6FFEADBB38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661B1-CA33-4E87-96E0-3C59DECD4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714CD-1A4C-4C3E-B40A-744FC501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14BF-2275-4D8E-A1A7-A4455AB56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1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8657-E0F6-478C-84A9-E33DB6E4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92A88-A174-4110-B681-0E7656DAF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71B88-A35E-4524-837F-88C92FA5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3DE67-A0AF-47CC-A6E1-3382FC97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B38E5A-ED7E-4810-82CF-B867B1F29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9CF02-A01A-4EE0-B2D3-3FBC4AFF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9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BE36-FA8A-4CE9-A7CB-D36FC076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2BB1D-5E5C-4B2D-8A9C-0A0EBDE9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2A876-50BC-4BA7-8CB9-6735D97AE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F983D2-64AD-4FCE-BAD0-483701983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AAC123-D9F9-4594-ACC7-57B43D28A4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B78046-E5AA-40D0-B1C0-593F19FD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61AB8-1201-4EA9-9B76-82470C7B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E74655-C7E7-4E96-879E-963FDBE4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90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C1FC-9DC1-4B29-BE20-ED41D2CC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D3B039-02A1-422D-A800-8A45358E4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52E7E-CD82-4193-8B34-629B0B53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F8C0C-547A-4B29-94D2-5AE6DB03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28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2FD6A-5EAB-4583-8AB6-C2360AA4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881DFB-DA91-4B71-ADB0-FE129EBA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0F511-4393-48FA-951B-2A52AD02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79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4687-A671-411F-8742-9F0054B4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205C-FAC2-4C00-8992-5D7303943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DBE4E-F2C6-463D-8C68-294DABCB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33AF3-6383-4AF2-B7C4-642FF8637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C4FFB-4E55-4670-914B-5095EC62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0320D-67A0-431B-B805-BFB188C2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0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509D0-B3E9-4EAC-9373-919338C3E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A0ABDA-0544-4820-8FBE-2696F10E1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7A147-E249-40C2-90B4-CE6A4F9E7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9B129-8EEE-4955-8F6E-D8E193BD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753BC-6961-48E2-B58C-DC908E423B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C4E18-C76D-43E9-9439-EAB5223A8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AD78F-BF7F-4184-B7D2-514922DF5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2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3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66604-A3AF-4639-9EC4-6E0447037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442A6-F899-42CD-8A84-11D767209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D03DA-9310-4D94-8C55-E10B4F464B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753BC-6961-48E2-B58C-DC908E423BF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2948A-F91B-4775-A0D0-54CABCABF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BDA34-A4E2-4A4E-80AC-0A2759BDA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B3ACB-A3A3-43FA-B92A-165DBA8B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8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3306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0" indent="0" algn="ctr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77797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1"/>
            <a:ext cx="1747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7079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23161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T_logo_RIGHT_KNOCKOUT.eps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1398" y="6441968"/>
            <a:ext cx="1880492" cy="3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9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67205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  <p:sldLayoutId id="2147483732" r:id="rId2"/>
    <p:sldLayoutId id="2147483733" r:id="rId3"/>
    <p:sldLayoutId id="2147483734" r:id="rId4"/>
    <p:sldLayoutId id="214748374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First-Time-Git-Setup" TargetMode="External"/><Relationship Id="rId7" Type="http://schemas.openxmlformats.org/officeDocument/2006/relationships/hyperlink" Target="https://docs.github.com/en/authentication/connecting-to-github-with-ssh" TargetMode="External"/><Relationship Id="rId2" Type="http://schemas.openxmlformats.org/officeDocument/2006/relationships/hyperlink" Target="https://docs.github.com/en" TargetMode="Externa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www.youtube.com/watch?v=Mdo7hvlUJ-U" TargetMode="External"/><Relationship Id="rId5" Type="http://schemas.openxmlformats.org/officeDocument/2006/relationships/hyperlink" Target="https://www.youtube.com/watch?v=se1WitSPKwc" TargetMode="External"/><Relationship Id="rId4" Type="http://schemas.openxmlformats.org/officeDocument/2006/relationships/hyperlink" Target="https://bitbucket.org/neuromorphic-utk/neuro_resources/src/master/presentations/git_presentation/image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BF1EDD-2472-1D48-AEC7-53A083980284}"/>
              </a:ext>
            </a:extLst>
          </p:cNvPr>
          <p:cNvSpPr/>
          <p:nvPr/>
        </p:nvSpPr>
        <p:spPr>
          <a:xfrm>
            <a:off x="6191251" y="11169"/>
            <a:ext cx="5301502" cy="6858000"/>
          </a:xfrm>
          <a:prstGeom prst="rect">
            <a:avLst/>
          </a:prstGeom>
          <a:solidFill>
            <a:srgbClr val="FF83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FEA2B-C24B-AA45-BEC5-18A314B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0" y="347887"/>
            <a:ext cx="5168153" cy="6081489"/>
          </a:xfrm>
        </p:spPr>
        <p:txBody>
          <a:bodyPr>
            <a:normAutofit/>
          </a:bodyPr>
          <a:lstStyle/>
          <a:p>
            <a:b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</a:br>
            <a:br>
              <a:rPr lang="en-US" sz="2200" dirty="0">
                <a:latin typeface="Century Gothic" panose="020B0502020202020204" pitchFamily="34" charset="0"/>
              </a:rPr>
            </a:br>
            <a:r>
              <a:rPr lang="en-US" sz="2200" dirty="0">
                <a:latin typeface="Century Gothic" panose="020B0502020202020204" pitchFamily="34" charset="0"/>
              </a:rPr>
              <a:t> </a:t>
            </a:r>
            <a:r>
              <a:rPr lang="en-US" sz="3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Git/Github </a:t>
            </a:r>
            <a:br>
              <a:rPr lang="en-US" sz="2200" b="1" dirty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r>
              <a:rPr lang="en-US" sz="2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introduction/tutorial</a:t>
            </a:r>
            <a:br>
              <a:rPr lang="en-US" sz="2200" b="1" dirty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br>
              <a:rPr lang="en-US" sz="1800" dirty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br>
              <a:rPr lang="en-US" sz="1800" dirty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r>
              <a:rPr lang="en-US" sz="1800" dirty="0">
                <a:solidFill>
                  <a:srgbClr val="FFFFFF"/>
                </a:solidFill>
                <a:latin typeface="Century Gothic" panose="020B0502020202020204" pitchFamily="34" charset="0"/>
              </a:rPr>
              <a:t>Will Buziak</a:t>
            </a:r>
            <a:br>
              <a:rPr lang="en-US" sz="1200" b="1" dirty="0">
                <a:latin typeface="Century Gothic" panose="020B0502020202020204" pitchFamily="34" charset="0"/>
                <a:cs typeface="Gotham Medium" pitchFamily="2" charset="0"/>
              </a:rPr>
            </a:br>
            <a:r>
              <a:rPr lang="en-US" sz="1600" b="1" dirty="0">
                <a:latin typeface="Century Gothic" panose="020B0502020202020204" pitchFamily="34" charset="0"/>
                <a:cs typeface="Gotham Medium" pitchFamily="2" charset="0"/>
              </a:rPr>
              <a:t>1/11/23</a:t>
            </a:r>
            <a:br>
              <a:rPr lang="en-US" sz="1200" b="1" dirty="0">
                <a:latin typeface="Century Gothic" panose="020B0502020202020204" pitchFamily="34" charset="0"/>
                <a:cs typeface="Gotham Medium" pitchFamily="2" charset="0"/>
              </a:rPr>
            </a:br>
            <a:br>
              <a:rPr lang="en-US" sz="1200" b="1" dirty="0">
                <a:latin typeface="Century Gothic" panose="020B0502020202020204" pitchFamily="34" charset="0"/>
                <a:cs typeface="Gotham Medium" pitchFamily="2" charset="0"/>
              </a:rPr>
            </a:br>
            <a:endParaRPr lang="en-US" sz="2700" b="1" dirty="0">
              <a:latin typeface="Century Gothic" panose="020B0502020202020204" pitchFamily="34" charset="0"/>
              <a:cs typeface="Gotham Medium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74E39-5FE1-49A3-9FB3-851E62BB1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89"/>
          <a:stretch/>
        </p:blipFill>
        <p:spPr>
          <a:xfrm>
            <a:off x="-1640541" y="-8965"/>
            <a:ext cx="7831791" cy="687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1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939107C-9FAB-6E17-1CCF-D9B022204173}"/>
              </a:ext>
            </a:extLst>
          </p:cNvPr>
          <p:cNvSpPr txBox="1">
            <a:spLocks/>
          </p:cNvSpPr>
          <p:nvPr/>
        </p:nvSpPr>
        <p:spPr>
          <a:xfrm>
            <a:off x="159701" y="198064"/>
            <a:ext cx="11137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“git status” will report the status of the working directory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1AC3FD6-D0E1-4B94-84CB-0F2F175AB3D3}"/>
              </a:ext>
            </a:extLst>
          </p:cNvPr>
          <p:cNvSpPr txBox="1"/>
          <p:nvPr/>
        </p:nvSpPr>
        <p:spPr>
          <a:xfrm>
            <a:off x="159701" y="1314740"/>
            <a:ext cx="564673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“staging” area is for files that will be pushed in the next commit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add &lt;file&gt;” moves a file into the staging area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restore --staged &lt;file&gt;” removes a file from the staging area</a:t>
            </a:r>
          </a:p>
          <a:p>
            <a:pPr lvl="1"/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‘git commit -m “&lt;message&gt;”’ commits (timestamps) the stage area for pushing</a:t>
            </a:r>
          </a:p>
          <a:p>
            <a:pPr lvl="1"/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push &lt;remote&gt; &lt;branch&gt;” pushes (uploads) the branch to Github</a:t>
            </a:r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“git help” will return an overview of commonly used commands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4A9A929-3957-174C-8830-472378982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3" t="41334" r="33014" b="28427"/>
          <a:stretch/>
        </p:blipFill>
        <p:spPr>
          <a:xfrm>
            <a:off x="6096000" y="1539868"/>
            <a:ext cx="5518490" cy="207379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0EE54A-D002-AB0C-514A-09F9ED7C76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1" t="34266" r="35389" b="19761"/>
          <a:stretch/>
        </p:blipFill>
        <p:spPr>
          <a:xfrm>
            <a:off x="6096000" y="3653842"/>
            <a:ext cx="5102352" cy="315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3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1AC3FD6-D0E1-4B94-84CB-0F2F175AB3D3}"/>
              </a:ext>
            </a:extLst>
          </p:cNvPr>
          <p:cNvSpPr txBox="1"/>
          <p:nvPr/>
        </p:nvSpPr>
        <p:spPr>
          <a:xfrm>
            <a:off x="159701" y="1355202"/>
            <a:ext cx="115770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400" dirty="0"/>
              <a:t>When committing to a remote, it is important to ensure that you </a:t>
            </a:r>
            <a:r>
              <a:rPr lang="en-US" sz="2400" b="1" dirty="0"/>
              <a:t>create a new branch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Switch to a new branch with “git switch -c &lt;branch-name&gt;”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“Branches” allow you to experiment with a commit in isolation from the </a:t>
            </a:r>
            <a:r>
              <a:rPr lang="en-US" sz="2400" b="1" dirty="0"/>
              <a:t>main branch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Branches can be merged to the main branch with a </a:t>
            </a:r>
            <a:r>
              <a:rPr lang="en-US" sz="2400" b="1" dirty="0"/>
              <a:t>pull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“Pull requests” are notifications to collaborators that you have made changes to a branch and seek to merge it to the main branch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228600" y="265176"/>
            <a:ext cx="9125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Create a new branch when pushing to Github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FAA208-0A0E-9035-ADA4-B2C3F748A4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" t="72101" r="86544" b="20948"/>
          <a:stretch/>
        </p:blipFill>
        <p:spPr>
          <a:xfrm>
            <a:off x="8229599" y="1927586"/>
            <a:ext cx="2956519" cy="8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99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26429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“git switch -c &lt;branch&gt;” creates a new branch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70" y="1286865"/>
            <a:ext cx="10488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After changes to a file are made: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add &lt;file&gt;” adds the file to the stage area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commit –m “&lt;message&gt;”” creates a new commit of what is in the stage area with a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push &lt;remote&gt; &lt;branch&gt;” will push your branch to Github and can be seen online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If given issues on pushing a new branch, try </a:t>
            </a:r>
            <a:r>
              <a:rPr lang="en-US" sz="1600" dirty="0"/>
              <a:t>“git push --set-upstream &lt;remote&gt; &lt;branch&gt;”</a:t>
            </a:r>
            <a:endParaRPr lang="en-US" sz="20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FBB2750-F1D3-D949-1290-75ADD99C8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" t="25066" r="29472" b="25067"/>
          <a:stretch/>
        </p:blipFill>
        <p:spPr>
          <a:xfrm>
            <a:off x="740664" y="3766420"/>
            <a:ext cx="6629400" cy="297289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7894B10-FED5-5C52-74FF-5CD89B44DA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18764" r="26472" b="28934"/>
          <a:stretch/>
        </p:blipFill>
        <p:spPr>
          <a:xfrm>
            <a:off x="7488936" y="3682720"/>
            <a:ext cx="4507992" cy="304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45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Pull Requests notify collaborators for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70" y="1225445"/>
            <a:ext cx="1089516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After you have pushed your new branch to Github, you can initiate a pull request to review the code and merge with the main branch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Pull requests can be sent to individual collaborators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“Pull Requests” initiate review for merging with the </a:t>
            </a:r>
            <a:r>
              <a:rPr lang="en-US" sz="2400" b="1" dirty="0"/>
              <a:t>main</a:t>
            </a:r>
            <a:r>
              <a:rPr lang="en-US" sz="2400" dirty="0"/>
              <a:t> branch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7B2BEC3-5FC2-4982-9D28-751711B4A8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20934" r="28389" b="12796"/>
          <a:stretch/>
        </p:blipFill>
        <p:spPr>
          <a:xfrm>
            <a:off x="6567948" y="3522777"/>
            <a:ext cx="5397016" cy="317081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6CD685B-661A-B10E-442F-7BB3AB475F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" t="32400" r="43433" b="39050"/>
          <a:stretch/>
        </p:blipFill>
        <p:spPr>
          <a:xfrm>
            <a:off x="256149" y="4029068"/>
            <a:ext cx="5839851" cy="192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Proper Git usage prevents overwriting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69" y="1286865"/>
            <a:ext cx="113444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Once your branch is merged to the main branch, it is safe to delete the branch that you had created.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your local repo is not up to date, you may experience a “non-fast-forward” error (your branch is not up to date)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218DFEA-C7F4-8903-160C-4968D2791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63" y="3447210"/>
            <a:ext cx="5771347" cy="324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30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“git pull” prevents overwriting collaborators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69" y="1286865"/>
            <a:ext cx="113444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a collaborator pushes a branch to Github and </a:t>
            </a:r>
            <a:r>
              <a:rPr lang="en-US" sz="2400" b="1" dirty="0"/>
              <a:t>merges</a:t>
            </a:r>
            <a:r>
              <a:rPr lang="en-US" sz="2400" dirty="0"/>
              <a:t> the changes with the </a:t>
            </a:r>
            <a:r>
              <a:rPr lang="en-US" sz="2400" b="1" dirty="0"/>
              <a:t>main</a:t>
            </a:r>
            <a:r>
              <a:rPr lang="en-US" sz="2400" dirty="0"/>
              <a:t> branch, use “git pull” to update your local copy of the main branch.</a:t>
            </a:r>
          </a:p>
          <a:p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 is important that you </a:t>
            </a:r>
            <a:r>
              <a:rPr lang="en-US" sz="2400" b="1" dirty="0"/>
              <a:t>pull</a:t>
            </a:r>
            <a:r>
              <a:rPr lang="en-US" sz="2400" dirty="0"/>
              <a:t> new commits of the main branch </a:t>
            </a:r>
            <a:r>
              <a:rPr lang="en-US" sz="2400" b="1" dirty="0"/>
              <a:t>before</a:t>
            </a:r>
            <a:r>
              <a:rPr lang="en-US" sz="2400" dirty="0"/>
              <a:t> you push your branch to Github, so you merge your collaborators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a collaborator has pushed a branch to Github that has </a:t>
            </a:r>
            <a:r>
              <a:rPr lang="en-US" sz="2400" b="1" dirty="0"/>
              <a:t>not yet </a:t>
            </a:r>
            <a:r>
              <a:rPr lang="en-US" sz="2400" dirty="0"/>
              <a:t>been merged with the main branch, but you would like to pull that branch and experiment with your own new branch you will use “git fetch” </a:t>
            </a:r>
          </a:p>
        </p:txBody>
      </p:sp>
    </p:spTree>
    <p:extLst>
      <p:ext uri="{BB962C8B-B14F-4D97-AF65-F5344CB8AC3E}">
        <p14:creationId xmlns:p14="http://schemas.microsoft.com/office/powerpoint/2010/main" val="3564336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164407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Connecting to Github through SSH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69" y="1286865"/>
            <a:ext cx="11344455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Connecting to Github with SSH prevents the need to input your password every time you would like to clone, push, or pull to a </a:t>
            </a:r>
            <a:r>
              <a:rPr lang="en-US" sz="2000" b="1" dirty="0"/>
              <a:t>private</a:t>
            </a:r>
            <a:r>
              <a:rPr lang="en-US" sz="2000" dirty="0"/>
              <a:t> remote.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Connecting with SSH is simple but can become difficult if you do not have a strong grasp of your machine’s directories.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Step 1: Open your terminal and navigate to your root directory (“cd”)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Step 2: Run the “</a:t>
            </a:r>
            <a:r>
              <a:rPr lang="en-US" sz="2000" dirty="0" err="1"/>
              <a:t>ssh</a:t>
            </a:r>
            <a:r>
              <a:rPr lang="en-US" sz="2000" dirty="0"/>
              <a:t>-keygen -C &lt;</a:t>
            </a:r>
            <a:r>
              <a:rPr lang="en-US" sz="2000" dirty="0" err="1"/>
              <a:t>user.email</a:t>
            </a:r>
            <a:r>
              <a:rPr lang="en-US" sz="2000" dirty="0"/>
              <a:t>&gt;” in the command 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“-C” flag is a capital ‘C’ for ‘comment’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your primary email for Github (“Emails” tab under “Settings”)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Step 3: Locate your .</a:t>
            </a:r>
            <a:r>
              <a:rPr lang="en-US" sz="2000" dirty="0" err="1"/>
              <a:t>ssh</a:t>
            </a:r>
            <a:r>
              <a:rPr lang="en-US" sz="2000" dirty="0"/>
              <a:t> folder (Linux: /root/.</a:t>
            </a:r>
            <a:r>
              <a:rPr lang="en-US" sz="2000" dirty="0" err="1"/>
              <a:t>ssh</a:t>
            </a:r>
            <a:r>
              <a:rPr lang="en-US" sz="2000" dirty="0"/>
              <a:t>/ – Windows: C:/Users/&lt;user&gt;/.ssh/)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Step 4: Copy your key from the “.pub” file generated inside your “.</a:t>
            </a:r>
            <a:r>
              <a:rPr lang="en-US" sz="2000" dirty="0" err="1"/>
              <a:t>ssh</a:t>
            </a:r>
            <a:r>
              <a:rPr lang="en-US" sz="2000" dirty="0"/>
              <a:t>” folder.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“cat id_rsa.pub”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238659E-5BAD-438A-5F1A-7A0D2075AA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7" t="25067" r="13889" b="71066"/>
          <a:stretch/>
        </p:blipFill>
        <p:spPr>
          <a:xfrm>
            <a:off x="489665" y="3534753"/>
            <a:ext cx="11212670" cy="417953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2E5906A-3B52-5377-E261-EB7B6AED8B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8" t="76931" r="1307" b="10667"/>
          <a:stretch/>
        </p:blipFill>
        <p:spPr>
          <a:xfrm>
            <a:off x="3191256" y="5925312"/>
            <a:ext cx="8413483" cy="85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04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624839" y="205131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Copy and Paste your SSH Public key in Github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69" y="1286865"/>
            <a:ext cx="113444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Step 5: Navigate to ‘Settings’ on Github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‘SSH and GPG keys’ tab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Step 6: ‘New SSH Key’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a new key, name it, and paste the key from your local machine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You should receive an email notifying you of a new key generation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Github now has a public/private key pair to authenticate your machine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0D30770-D3D6-CF57-FD8D-7C36BF864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61" t="14266" r="2389" b="21334"/>
          <a:stretch/>
        </p:blipFill>
        <p:spPr>
          <a:xfrm>
            <a:off x="598613" y="3429000"/>
            <a:ext cx="3648456" cy="320984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006925B-BE6C-74B3-F4A4-2A6E27C01C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81" r="12089" b="20952"/>
          <a:stretch/>
        </p:blipFill>
        <p:spPr>
          <a:xfrm>
            <a:off x="4247069" y="4067805"/>
            <a:ext cx="7797328" cy="262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34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61353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3EDD3-08A6-255D-B927-F2C361FD9BF7}"/>
              </a:ext>
            </a:extLst>
          </p:cNvPr>
          <p:cNvSpPr txBox="1"/>
          <p:nvPr/>
        </p:nvSpPr>
        <p:spPr>
          <a:xfrm>
            <a:off x="392270" y="264991"/>
            <a:ext cx="1111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Other Useful Commands  -  Naming and navigation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C7E4D-ABAB-6081-D364-19AA1E0AF53C}"/>
              </a:ext>
            </a:extLst>
          </p:cNvPr>
          <p:cNvSpPr txBox="1"/>
          <p:nvPr/>
        </p:nvSpPr>
        <p:spPr>
          <a:xfrm>
            <a:off x="392269" y="1332585"/>
            <a:ext cx="113444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“git remote -v” will show all the remotes you have locally and their names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“git remote” can also be used with: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add &lt;name&gt; &lt;URL&gt;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rename &lt;old&gt; &lt;new&gt;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remove &lt;name&gt;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Among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“git switch &lt;branch&gt;” switches to a branch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“-c” flag creates a new branch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“git rm” removes files from a working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“git restore” restores a working tree’s files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“git help” lists common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Note: Git only works when operating in a Git repository (directory)</a:t>
            </a:r>
          </a:p>
        </p:txBody>
      </p:sp>
    </p:spTree>
    <p:extLst>
      <p:ext uri="{BB962C8B-B14F-4D97-AF65-F5344CB8AC3E}">
        <p14:creationId xmlns:p14="http://schemas.microsoft.com/office/powerpoint/2010/main" val="2502350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9C8BDD5-CE57-EEB4-B8EC-7C35D7D179A4}"/>
              </a:ext>
            </a:extLst>
          </p:cNvPr>
          <p:cNvSpPr txBox="1"/>
          <p:nvPr/>
        </p:nvSpPr>
        <p:spPr>
          <a:xfrm>
            <a:off x="268722" y="815099"/>
            <a:ext cx="10453708" cy="6550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/>
              <a:t>Github Docs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hlinkClick r:id="rId2"/>
              </a:rPr>
              <a:t>https://docs.github.com/en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>
                <a:hlinkClick r:id="rId3"/>
              </a:rPr>
              <a:t>https://git-scm.com/book/en/v2/Getting-Started-First-Time-Git-Setup</a:t>
            </a:r>
            <a:endParaRPr lang="en-US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 err="1"/>
              <a:t>Tennlab</a:t>
            </a:r>
            <a:r>
              <a:rPr lang="en-US" sz="2400" b="1" dirty="0"/>
              <a:t> Neuromorphic Research Git presentation</a:t>
            </a:r>
            <a:endParaRPr lang="en-US" sz="2400" dirty="0"/>
          </a:p>
          <a:p>
            <a:pPr algn="just">
              <a:lnSpc>
                <a:spcPct val="150000"/>
              </a:lnSpc>
            </a:pPr>
            <a:r>
              <a:rPr lang="en-US" sz="1600" dirty="0">
                <a:hlinkClick r:id="rId4"/>
              </a:rPr>
              <a:t>https://bitbucket.org/neuromorphic-utk/neuro_resources/src/master/presentations/git_presentation/images</a:t>
            </a:r>
            <a:r>
              <a:rPr lang="en-US" sz="2400" dirty="0">
                <a:hlinkClick r:id="rId4"/>
              </a:rPr>
              <a:t>/</a:t>
            </a:r>
            <a:endParaRPr lang="en-US" sz="2200" b="1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1" dirty="0"/>
              <a:t>“</a:t>
            </a:r>
            <a:r>
              <a:rPr lang="en-US" sz="2200" b="1" i="0" dirty="0">
                <a:effectLst/>
              </a:rPr>
              <a:t>Push a New Local Branch to a Remote GitHub repo with Git</a:t>
            </a:r>
            <a:r>
              <a:rPr lang="en-US" sz="2200" b="1" i="0" dirty="0">
                <a:effectLst/>
                <a:latin typeface="YouTube Sans"/>
              </a:rPr>
              <a:t>”</a:t>
            </a:r>
            <a:endParaRPr lang="en-US" sz="2200" b="1" dirty="0"/>
          </a:p>
          <a:p>
            <a:pPr algn="just">
              <a:lnSpc>
                <a:spcPct val="150000"/>
              </a:lnSpc>
            </a:pPr>
            <a:r>
              <a:rPr lang="en-US" dirty="0">
                <a:hlinkClick r:id="rId5"/>
              </a:rPr>
              <a:t>https://www.youtube.com/watch?v=se1WitSPKwc</a:t>
            </a:r>
            <a:endParaRPr lang="en-US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1" dirty="0"/>
              <a:t>“</a:t>
            </a:r>
            <a:r>
              <a:rPr lang="en-US" sz="2200" b="1" i="0" dirty="0">
                <a:effectLst/>
              </a:rPr>
              <a:t>Difference between git PULL and git FETCH</a:t>
            </a:r>
            <a:r>
              <a:rPr lang="en-US" sz="2200" b="1" i="0" dirty="0">
                <a:effectLst/>
                <a:latin typeface="YouTube Sans"/>
              </a:rPr>
              <a:t>”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hlinkClick r:id="rId6"/>
              </a:rPr>
              <a:t>https://www.youtube.com/watch?v=Mdo7hvlUJ-U</a:t>
            </a:r>
            <a:endParaRPr lang="en-US" sz="2200" b="1" i="0" dirty="0">
              <a:effectLst/>
              <a:latin typeface="YouTube Sans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YouTube Sans"/>
              </a:rPr>
              <a:t>Connecting to Github with </a:t>
            </a:r>
            <a:r>
              <a:rPr lang="en-US" sz="2400" b="1" dirty="0" err="1">
                <a:latin typeface="YouTube Sans"/>
              </a:rPr>
              <a:t>ssh</a:t>
            </a:r>
            <a:endParaRPr lang="en-US" sz="2400" b="1" dirty="0"/>
          </a:p>
          <a:p>
            <a:pPr algn="just">
              <a:lnSpc>
                <a:spcPct val="150000"/>
              </a:lnSpc>
            </a:pPr>
            <a:r>
              <a:rPr lang="en-US" sz="1800" dirty="0">
                <a:hlinkClick r:id="rId7"/>
              </a:rPr>
              <a:t>https://docs.github.com/en/authentication/connecting-to-github-with-ssh</a:t>
            </a:r>
            <a:endParaRPr lang="en-US" sz="1800" dirty="0"/>
          </a:p>
          <a:p>
            <a:pPr algn="just">
              <a:lnSpc>
                <a:spcPct val="150000"/>
              </a:lnSpc>
            </a:pPr>
            <a:endParaRPr lang="en-US" sz="1800" dirty="0"/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7780A9-F840-9950-3C5D-19FE7DEF8B93}"/>
              </a:ext>
            </a:extLst>
          </p:cNvPr>
          <p:cNvSpPr txBox="1"/>
          <p:nvPr/>
        </p:nvSpPr>
        <p:spPr>
          <a:xfrm>
            <a:off x="268721" y="75447"/>
            <a:ext cx="9382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References</a:t>
            </a:r>
            <a:endParaRPr lang="en-US" sz="2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F7FA99-F344-6C42-26CB-5353CE4B8748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81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017D-0541-4553-8000-77CCB47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31" y="81705"/>
            <a:ext cx="11748525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is Git/Github?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314B-DB95-4730-BD6B-DD617D39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33" y="822962"/>
            <a:ext cx="4909183" cy="5212076"/>
          </a:xfrm>
        </p:spPr>
        <p:txBody>
          <a:bodyPr>
            <a:noAutofit/>
          </a:bodyPr>
          <a:lstStyle/>
          <a:p>
            <a:pPr marL="232828" indent="-232828">
              <a:spcBef>
                <a:spcPts val="0"/>
              </a:spcBef>
              <a:spcAft>
                <a:spcPts val="1600"/>
              </a:spcAft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is a “form of distributed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marL="690028" lvl="2" indent="-232828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Essentially a way to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track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collaborate and share “repositories” of programs and files</a:t>
            </a:r>
          </a:p>
          <a:p>
            <a:pPr marL="690028" lvl="2" indent="-232828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Operates through the command line in your terminal</a:t>
            </a:r>
          </a:p>
          <a:p>
            <a:pPr marL="232828" lvl="1" indent="-232828">
              <a:spcBef>
                <a:spcPts val="0"/>
              </a:spcBef>
              <a:spcAft>
                <a:spcPts val="1600"/>
              </a:spcAft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a website that hosts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repositories</a:t>
            </a:r>
          </a:p>
          <a:p>
            <a:pPr marL="690028" lvl="2" indent="-232828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Open-source cloud storage for “repositories”</a:t>
            </a:r>
          </a:p>
          <a:p>
            <a:pPr marL="690028" lvl="2" indent="-232828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Communicates with your computer(s) through Git</a:t>
            </a:r>
          </a:p>
          <a:p>
            <a:pPr marL="232828" lvl="1" indent="-232828">
              <a:spcBef>
                <a:spcPts val="0"/>
              </a:spcBef>
              <a:spcAft>
                <a:spcPts val="16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18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06DD40-27E3-B9C7-2A5A-0D9D5537B154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E8A8745-0F8C-188D-457E-B256B314E5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4000" r="1972" b="13200"/>
          <a:stretch/>
        </p:blipFill>
        <p:spPr>
          <a:xfrm>
            <a:off x="5444372" y="863973"/>
            <a:ext cx="6571617" cy="34939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287809-8DEC-979F-798F-55128FED4EA6}"/>
              </a:ext>
            </a:extLst>
          </p:cNvPr>
          <p:cNvSpPr txBox="1"/>
          <p:nvPr/>
        </p:nvSpPr>
        <p:spPr>
          <a:xfrm>
            <a:off x="5641848" y="4727448"/>
            <a:ext cx="6217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 repositories have a user-friendly interface that allows easy navigation and different developer tabs</a:t>
            </a:r>
          </a:p>
        </p:txBody>
      </p:sp>
    </p:spTree>
    <p:extLst>
      <p:ext uri="{BB962C8B-B14F-4D97-AF65-F5344CB8AC3E}">
        <p14:creationId xmlns:p14="http://schemas.microsoft.com/office/powerpoint/2010/main" val="1408650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017D-0541-4553-8000-77CCB47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1" y="81705"/>
            <a:ext cx="11646933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Why Git?					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314B-DB95-4730-BD6B-DD617D39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33" y="822961"/>
            <a:ext cx="11748524" cy="5238505"/>
          </a:xfrm>
        </p:spPr>
        <p:txBody>
          <a:bodyPr>
            <a:noAutofit/>
          </a:bodyPr>
          <a:lstStyle/>
          <a:p>
            <a:pPr marL="232828" indent="-232828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 was designed for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version control.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Meaning that there is a well-established record of changes made to each file.</a:t>
            </a:r>
          </a:p>
          <a:p>
            <a:pPr marL="232828" lvl="1" indent="-232828">
              <a:spcBef>
                <a:spcPts val="0"/>
              </a:spcBef>
              <a:spcAft>
                <a:spcPts val="1600"/>
              </a:spcAft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Git allows “cloning” entire repositories of files that can run on a local machine quickly and seamlessly.</a:t>
            </a:r>
          </a:p>
          <a:p>
            <a:pPr marL="232828" lvl="1" indent="-232828">
              <a:spcBef>
                <a:spcPts val="0"/>
              </a:spcBef>
              <a:spcAft>
                <a:spcPts val="1600"/>
              </a:spcAft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Github repos can be specified as public or private and can invite collaborators and adjust permissions</a:t>
            </a:r>
          </a:p>
          <a:p>
            <a:pPr marL="232828" lvl="1" indent="-232828">
              <a:spcBef>
                <a:spcPts val="0"/>
              </a:spcBef>
              <a:spcAft>
                <a:spcPts val="1600"/>
              </a:spcAft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Proper use of Git creates multiple backups and can be worked on offline</a:t>
            </a:r>
          </a:p>
          <a:p>
            <a:pPr marL="232828" lvl="1" indent="-232828">
              <a:spcBef>
                <a:spcPts val="0"/>
              </a:spcBef>
              <a:spcAft>
                <a:spcPts val="1600"/>
              </a:spcAft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Git/Github is opensource</a:t>
            </a:r>
          </a:p>
          <a:p>
            <a:pPr marL="232828" lvl="1" indent="-232828">
              <a:spcBef>
                <a:spcPts val="0"/>
              </a:spcBef>
              <a:spcAft>
                <a:spcPts val="1600"/>
              </a:spcAft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Git can manage many files at once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06DD40-27E3-B9C7-2A5A-0D9D5537B154}"/>
              </a:ext>
            </a:extLst>
          </p:cNvPr>
          <p:cNvCxnSpPr>
            <a:cxnSpLocks/>
          </p:cNvCxnSpPr>
          <p:nvPr/>
        </p:nvCxnSpPr>
        <p:spPr>
          <a:xfrm>
            <a:off x="349624" y="706883"/>
            <a:ext cx="11437224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77C4BF-9D7B-C29A-61E4-77ABED7564C6}"/>
              </a:ext>
            </a:extLst>
          </p:cNvPr>
          <p:cNvSpPr/>
          <p:nvPr/>
        </p:nvSpPr>
        <p:spPr>
          <a:xfrm>
            <a:off x="248031" y="796530"/>
            <a:ext cx="11695935" cy="1868007"/>
          </a:xfrm>
          <a:prstGeom prst="round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12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017D-0541-4553-8000-77CCB47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32" y="81705"/>
            <a:ext cx="11748524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Why not other file managers?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314B-DB95-4730-BD6B-DD617D39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33" y="822961"/>
            <a:ext cx="11748524" cy="5696709"/>
          </a:xfrm>
        </p:spPr>
        <p:txBody>
          <a:bodyPr>
            <a:noAutofit/>
          </a:bodyPr>
          <a:lstStyle/>
          <a:p>
            <a:pPr marL="232828" indent="-232828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Other file managers like google drive allow for effective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streaming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collaboration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Great for collaboration on files that do not need to be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compiled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Keeps a consistent streaming record of changes you make and stores in the cloud</a:t>
            </a:r>
          </a:p>
          <a:p>
            <a:pPr marL="232828" indent="-232828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Git/Github (and other services like it) tracks previous generations of the same file(s)</a:t>
            </a:r>
          </a:p>
          <a:p>
            <a:pPr marL="690028" lvl="1" indent="-232828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Seamless to revert to a previous version</a:t>
            </a:r>
          </a:p>
          <a:p>
            <a:pPr marL="690028" lvl="1" indent="-232828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Designed to assist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developers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collaborate and manage software projects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90028" lvl="1" indent="-232828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Supports “forking” and “branching” which are two different ways one can develop a project in isolation from the Github repo</a:t>
            </a:r>
          </a:p>
          <a:p>
            <a:pPr marL="690028" lvl="1" indent="-232828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Github repositories can function as their own instruction manuals through “README.md” markdown files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18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06DD40-27E3-B9C7-2A5A-0D9D5537B154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7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017D-0541-4553-8000-77CCB47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290" y="171352"/>
            <a:ext cx="8229600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Github Docs is your friend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314B-DB95-4730-BD6B-DD617D39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33" y="822961"/>
            <a:ext cx="11748524" cy="5328155"/>
          </a:xfrm>
        </p:spPr>
        <p:txBody>
          <a:bodyPr>
            <a:noAutofit/>
          </a:bodyPr>
          <a:lstStyle/>
          <a:p>
            <a:pPr lvl="1">
              <a:spcBef>
                <a:spcPts val="0"/>
              </a:spcBef>
              <a:spcAft>
                <a:spcPts val="16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spcAft>
                <a:spcPts val="18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spcBef>
                <a:spcPts val="0"/>
              </a:spcBef>
              <a:spcAft>
                <a:spcPts val="18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06DD40-27E3-B9C7-2A5A-0D9D5537B154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3A6DC3-C180-9348-633B-2AFCD0D7AD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r="704" b="5601"/>
          <a:stretch/>
        </p:blipFill>
        <p:spPr>
          <a:xfrm>
            <a:off x="1207008" y="822960"/>
            <a:ext cx="9550908" cy="570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5D35C2-B289-1039-A5FC-249524B7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78" y="83246"/>
            <a:ext cx="11646932" cy="53553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Getting started with Git				        	                   	</a:t>
            </a:r>
            <a:endParaRPr lang="en-US" sz="3200" b="1" i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0E7E44-CF6A-4B74-C4B5-BF4AAD4A0518}"/>
              </a:ext>
            </a:extLst>
          </p:cNvPr>
          <p:cNvCxnSpPr/>
          <p:nvPr/>
        </p:nvCxnSpPr>
        <p:spPr>
          <a:xfrm>
            <a:off x="349624" y="706883"/>
            <a:ext cx="1164693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ECE7B7-2318-05F6-47CC-73CFD68447FD}"/>
              </a:ext>
            </a:extLst>
          </p:cNvPr>
          <p:cNvSpPr txBox="1"/>
          <p:nvPr/>
        </p:nvSpPr>
        <p:spPr>
          <a:xfrm>
            <a:off x="344878" y="706883"/>
            <a:ext cx="11646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an account on Github.com using your school email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Download Git depending on your 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33F4EE-A6EF-C4B5-FE10-DEC9ADCC75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t="4288" b="6182"/>
          <a:stretch/>
        </p:blipFill>
        <p:spPr>
          <a:xfrm>
            <a:off x="5131039" y="2241093"/>
            <a:ext cx="6950062" cy="390532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792D38C-DCCE-B1FF-3BC8-B9F1B6FC8A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4" t="3467" b="6400"/>
          <a:stretch/>
        </p:blipFill>
        <p:spPr>
          <a:xfrm>
            <a:off x="393111" y="2241093"/>
            <a:ext cx="4648638" cy="390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6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939107C-9FAB-6E17-1CCF-D9B022204173}"/>
              </a:ext>
            </a:extLst>
          </p:cNvPr>
          <p:cNvSpPr txBox="1">
            <a:spLocks/>
          </p:cNvSpPr>
          <p:nvPr/>
        </p:nvSpPr>
        <p:spPr>
          <a:xfrm>
            <a:off x="159701" y="270443"/>
            <a:ext cx="11137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Connect your local Git account with Github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11415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FCBB83-30CE-D61D-50F4-3748D44C1F2A}"/>
              </a:ext>
            </a:extLst>
          </p:cNvPr>
          <p:cNvSpPr txBox="1"/>
          <p:nvPr/>
        </p:nvSpPr>
        <p:spPr>
          <a:xfrm>
            <a:off x="88942" y="1183794"/>
            <a:ext cx="1199028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Open your terminal and run the following commands: </a:t>
            </a:r>
            <a:r>
              <a:rPr lang="en-US" sz="1600" dirty="0"/>
              <a:t>(“</a:t>
            </a:r>
            <a:r>
              <a:rPr lang="en-US" sz="1600" b="1" dirty="0"/>
              <a:t>git - -version</a:t>
            </a:r>
            <a:r>
              <a:rPr lang="en-US" sz="1600" dirty="0"/>
              <a:t>” will check the version installed) 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Configure your username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Configure your school email (use </a:t>
            </a:r>
            <a:r>
              <a:rPr lang="en-US" dirty="0" err="1"/>
              <a:t>github</a:t>
            </a:r>
            <a:r>
              <a:rPr lang="en-US" dirty="0"/>
              <a:t> generated </a:t>
            </a:r>
            <a:r>
              <a:rPr lang="en-US" dirty="0" err="1"/>
              <a:t>noreply</a:t>
            </a:r>
            <a:r>
              <a:rPr lang="en-US" dirty="0"/>
              <a:t> email if preferences are set to private)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“--global” flag configures for </a:t>
            </a:r>
            <a:r>
              <a:rPr lang="en-US" i="1" dirty="0"/>
              <a:t>every</a:t>
            </a:r>
            <a:r>
              <a:rPr lang="en-US" dirty="0"/>
              <a:t> repository on your computer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Now, your local machine will identify you when you push commits to the remote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1EBFD-2A4A-A03B-AD4C-F8F6C1F7F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10" t="8527" r="27777" b="81333"/>
          <a:stretch/>
        </p:blipFill>
        <p:spPr>
          <a:xfrm>
            <a:off x="619991" y="1638056"/>
            <a:ext cx="8487433" cy="98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13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939107C-9FAB-6E17-1CCF-D9B022204173}"/>
              </a:ext>
            </a:extLst>
          </p:cNvPr>
          <p:cNvSpPr txBox="1">
            <a:spLocks/>
          </p:cNvSpPr>
          <p:nvPr/>
        </p:nvSpPr>
        <p:spPr>
          <a:xfrm>
            <a:off x="159701" y="198064"/>
            <a:ext cx="11137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Methods of cloning from a remote with “git clone”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11415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FCBB83-30CE-D61D-50F4-3748D44C1F2A}"/>
              </a:ext>
            </a:extLst>
          </p:cNvPr>
          <p:cNvSpPr txBox="1"/>
          <p:nvPr/>
        </p:nvSpPr>
        <p:spPr>
          <a:xfrm>
            <a:off x="88943" y="1183794"/>
            <a:ext cx="104998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most complicated method is by connecting to Github with SSH keys.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clone &lt;SSH URL&gt;”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SSH keys allow you to bypass your password when you clone, pull or push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easiest way to clone a remote is by using the Github generated HTTPS URLs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“git clone &lt;URL&gt;”</a:t>
            </a:r>
          </a:p>
          <a:p>
            <a:r>
              <a:rPr lang="en-US" sz="2000" dirty="0"/>
              <a:t> 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E898388-3796-0DC3-6694-1D222205EB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6" t="35029" r="27907" b="16728"/>
          <a:stretch/>
        </p:blipFill>
        <p:spPr>
          <a:xfrm>
            <a:off x="400960" y="3084762"/>
            <a:ext cx="3404124" cy="317202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A7F81C-4037-2AD7-9F3B-8F0E0CD36C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5" t="8801" r="21734" b="28521"/>
          <a:stretch/>
        </p:blipFill>
        <p:spPr>
          <a:xfrm>
            <a:off x="4456510" y="2972019"/>
            <a:ext cx="5772912" cy="36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98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939107C-9FAB-6E17-1CCF-D9B022204173}"/>
              </a:ext>
            </a:extLst>
          </p:cNvPr>
          <p:cNvSpPr txBox="1">
            <a:spLocks/>
          </p:cNvSpPr>
          <p:nvPr/>
        </p:nvSpPr>
        <p:spPr>
          <a:xfrm>
            <a:off x="159701" y="198064"/>
            <a:ext cx="11137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Git breaks “uploading” into sections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95D9-5C56-1677-3DF4-E21CC8976984}"/>
              </a:ext>
            </a:extLst>
          </p:cNvPr>
          <p:cNvCxnSpPr>
            <a:cxnSpLocks/>
          </p:cNvCxnSpPr>
          <p:nvPr/>
        </p:nvCxnSpPr>
        <p:spPr>
          <a:xfrm>
            <a:off x="159701" y="1111415"/>
            <a:ext cx="1157702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FCBB83-30CE-D61D-50F4-3748D44C1F2A}"/>
              </a:ext>
            </a:extLst>
          </p:cNvPr>
          <p:cNvSpPr txBox="1"/>
          <p:nvPr/>
        </p:nvSpPr>
        <p:spPr>
          <a:xfrm>
            <a:off x="88943" y="1183794"/>
            <a:ext cx="6147265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Now, you have a </a:t>
            </a:r>
            <a:r>
              <a:rPr lang="en-US" sz="2000" b="1" dirty="0"/>
              <a:t>local</a:t>
            </a:r>
            <a:r>
              <a:rPr lang="en-US" sz="2000" dirty="0"/>
              <a:t> copy of the repository you just cloned, and Git will monitor your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Git is broken up into </a:t>
            </a:r>
            <a:r>
              <a:rPr lang="en-US" sz="2000" b="1" dirty="0"/>
              <a:t>sections</a:t>
            </a:r>
            <a:r>
              <a:rPr lang="en-US" sz="2000" dirty="0"/>
              <a:t> and files can be moved with various commands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basic workflow of Git: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Clone</a:t>
            </a:r>
            <a:r>
              <a:rPr lang="en-US" sz="2000" dirty="0"/>
              <a:t> a repository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Modify</a:t>
            </a:r>
            <a:r>
              <a:rPr lang="en-US" sz="2000" dirty="0"/>
              <a:t> a file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Stage</a:t>
            </a:r>
            <a:r>
              <a:rPr lang="en-US" sz="2000" dirty="0"/>
              <a:t> a file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Commit</a:t>
            </a:r>
            <a:r>
              <a:rPr lang="en-US" sz="2000" dirty="0"/>
              <a:t> the file to be stored in the repo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Push</a:t>
            </a:r>
            <a:r>
              <a:rPr lang="en-US" sz="2000" dirty="0"/>
              <a:t> the branch to Github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Initiate a </a:t>
            </a:r>
            <a:r>
              <a:rPr lang="en-US" sz="2000" b="1" dirty="0"/>
              <a:t>pull request </a:t>
            </a:r>
            <a:r>
              <a:rPr lang="en-US" sz="2000" dirty="0"/>
              <a:t>to request a merge</a:t>
            </a:r>
            <a:endParaRPr lang="en-US" sz="2000" b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Review and </a:t>
            </a:r>
            <a:r>
              <a:rPr lang="en-US" sz="2000" b="1" dirty="0"/>
              <a:t>merge</a:t>
            </a:r>
            <a:r>
              <a:rPr lang="en-US" sz="2000" dirty="0"/>
              <a:t> the branches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Untracked files are not stored in Git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176E97-5755-0919-FBDB-F954234EC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56" b="72667"/>
          <a:stretch/>
        </p:blipFill>
        <p:spPr>
          <a:xfrm>
            <a:off x="6589776" y="1262198"/>
            <a:ext cx="5041392" cy="187451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3F951DE-DEF6-E7BB-AC91-5874556823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4" t="8195" r="39193" b="62968"/>
          <a:stretch/>
        </p:blipFill>
        <p:spPr>
          <a:xfrm>
            <a:off x="6589776" y="3287498"/>
            <a:ext cx="5183794" cy="269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55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cree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: Meta Inf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69DD6A9E356D4186B1871E8B0D0EE2" ma:contentTypeVersion="14" ma:contentTypeDescription="Create a new document." ma:contentTypeScope="" ma:versionID="676e7c2e95f0e6a8c30f39890aac1b0c">
  <xsd:schema xmlns:xsd="http://www.w3.org/2001/XMLSchema" xmlns:xs="http://www.w3.org/2001/XMLSchema" xmlns:p="http://schemas.microsoft.com/office/2006/metadata/properties" xmlns:ns3="b7d45060-eb2a-4aee-a9bb-6b08d0a2590a" xmlns:ns4="80c6a743-c059-4e2f-9c72-65191376ee74" targetNamespace="http://schemas.microsoft.com/office/2006/metadata/properties" ma:root="true" ma:fieldsID="b308e38dbd23766c6f4aa3269359b919" ns3:_="" ns4:_="">
    <xsd:import namespace="b7d45060-eb2a-4aee-a9bb-6b08d0a2590a"/>
    <xsd:import namespace="80c6a743-c059-4e2f-9c72-65191376ee7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LengthInSecond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d45060-eb2a-4aee-a9bb-6b08d0a259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c6a743-c059-4e2f-9c72-65191376ee74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22CC397-3DC8-4B47-9D34-E40FE68A4C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F1868E-BB97-45D1-A941-83E7F384FC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d45060-eb2a-4aee-a9bb-6b08d0a2590a"/>
    <ds:schemaRef ds:uri="80c6a743-c059-4e2f-9c72-65191376ee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9A7AFA-A6DF-41FD-9458-7FE828134701}">
  <ds:schemaRefs>
    <ds:schemaRef ds:uri="http://schemas.microsoft.com/office/2006/documentManagement/types"/>
    <ds:schemaRef ds:uri="http://schemas.microsoft.com/office/2006/metadata/properties"/>
    <ds:schemaRef ds:uri="80c6a743-c059-4e2f-9c72-65191376ee74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b7d45060-eb2a-4aee-a9bb-6b08d0a2590a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14258</TotalTime>
  <Words>1575</Words>
  <Application>Microsoft Office PowerPoint</Application>
  <PresentationFormat>Widescreen</PresentationFormat>
  <Paragraphs>164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Calibri</vt:lpstr>
      <vt:lpstr>Calibri Light</vt:lpstr>
      <vt:lpstr>Century Gothic</vt:lpstr>
      <vt:lpstr>Georgia</vt:lpstr>
      <vt:lpstr>Times New Roman</vt:lpstr>
      <vt:lpstr>Wingdings</vt:lpstr>
      <vt:lpstr>YouTube Sans</vt:lpstr>
      <vt:lpstr>Office Theme</vt:lpstr>
      <vt:lpstr>Title Screens</vt:lpstr>
      <vt:lpstr>Content: Meta Info</vt:lpstr>
      <vt:lpstr>1_Simple Light</vt:lpstr>
      <vt:lpstr>   Git/Github  introduction/tutorial   Will Buziak 1/11/23  </vt:lpstr>
      <vt:lpstr>What is Git/Github?   </vt:lpstr>
      <vt:lpstr>Why Git?        </vt:lpstr>
      <vt:lpstr>Why not other file managers?</vt:lpstr>
      <vt:lpstr>Github Docs is your friend</vt:lpstr>
      <vt:lpstr>Getting started with Git                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eVTOL #1 Agenda</dc:title>
  <dc:creator>Mench, Matthew M</dc:creator>
  <cp:lastModifiedBy>will buziak</cp:lastModifiedBy>
  <cp:revision>26</cp:revision>
  <dcterms:created xsi:type="dcterms:W3CDTF">2022-04-06T12:24:52Z</dcterms:created>
  <dcterms:modified xsi:type="dcterms:W3CDTF">2023-01-26T00:35:44Z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0x0101002769DD6A9E356D4186B1871E8B0D0EE2</vt:lpwstr>
  </property>
</Properties>
</file>